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Default Extension="pdf" ContentType="application/pdf"/>
  <Override PartName="/ppt/slides/slide6.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63" r:id="rId3"/>
    <p:sldId id="259" r:id="rId4"/>
    <p:sldId id="261" r:id="rId5"/>
    <p:sldId id="257" r:id="rId6"/>
    <p:sldId id="258"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54" d="100"/>
          <a:sy n="54" d="100"/>
        </p:scale>
        <p:origin x="-1056"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D96D059-CDBD-4B44-A4D2-C808ED605034}" type="datetimeFigureOut">
              <a:rPr lang="en-US" smtClean="0"/>
              <a:pPr/>
              <a:t>11/3/11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A8BE8E-CFB1-BF4F-8F43-628D75B71981}"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96D059-CDBD-4B44-A4D2-C808ED605034}" type="datetimeFigureOut">
              <a:rPr lang="en-US" smtClean="0"/>
              <a:pPr/>
              <a:t>11/3/11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A8BE8E-CFB1-BF4F-8F43-628D75B7198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96D059-CDBD-4B44-A4D2-C808ED605034}" type="datetimeFigureOut">
              <a:rPr lang="en-US" smtClean="0"/>
              <a:pPr/>
              <a:t>11/3/11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A8BE8E-CFB1-BF4F-8F43-628D75B7198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96D059-CDBD-4B44-A4D2-C808ED605034}" type="datetimeFigureOut">
              <a:rPr lang="en-US" smtClean="0"/>
              <a:pPr/>
              <a:t>11/3/11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A8BE8E-CFB1-BF4F-8F43-628D75B71981}"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96D059-CDBD-4B44-A4D2-C808ED605034}" type="datetimeFigureOut">
              <a:rPr lang="en-US" smtClean="0"/>
              <a:pPr/>
              <a:t>11/3/11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A8BE8E-CFB1-BF4F-8F43-628D75B71981}"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D96D059-CDBD-4B44-A4D2-C808ED605034}" type="datetimeFigureOut">
              <a:rPr lang="en-US" smtClean="0"/>
              <a:pPr/>
              <a:t>11/3/11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A8BE8E-CFB1-BF4F-8F43-628D75B71981}"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D96D059-CDBD-4B44-A4D2-C808ED605034}" type="datetimeFigureOut">
              <a:rPr lang="en-US" smtClean="0"/>
              <a:pPr/>
              <a:t>11/3/11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AA8BE8E-CFB1-BF4F-8F43-628D75B71981}"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D96D059-CDBD-4B44-A4D2-C808ED605034}" type="datetimeFigureOut">
              <a:rPr lang="en-US" smtClean="0"/>
              <a:pPr/>
              <a:t>11/3/11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AA8BE8E-CFB1-BF4F-8F43-628D75B71981}"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96D059-CDBD-4B44-A4D2-C808ED605034}" type="datetimeFigureOut">
              <a:rPr lang="en-US" smtClean="0"/>
              <a:pPr/>
              <a:t>11/3/11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AA8BE8E-CFB1-BF4F-8F43-628D75B7198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96D059-CDBD-4B44-A4D2-C808ED605034}" type="datetimeFigureOut">
              <a:rPr lang="en-US" smtClean="0"/>
              <a:pPr/>
              <a:t>11/3/11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A8BE8E-CFB1-BF4F-8F43-628D75B71981}"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96D059-CDBD-4B44-A4D2-C808ED605034}" type="datetimeFigureOut">
              <a:rPr lang="en-US" smtClean="0"/>
              <a:pPr/>
              <a:t>11/3/11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A8BE8E-CFB1-BF4F-8F43-628D75B71981}"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96D059-CDBD-4B44-A4D2-C808ED605034}" type="datetimeFigureOut">
              <a:rPr lang="en-US" smtClean="0"/>
              <a:pPr/>
              <a:t>11/3/11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A8BE8E-CFB1-BF4F-8F43-628D75B7198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df"/><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Good and Bad </a:t>
            </a:r>
            <a:endParaRPr lang="en-US" dirty="0"/>
          </a:p>
        </p:txBody>
      </p:sp>
      <p:sp>
        <p:nvSpPr>
          <p:cNvPr id="3" name="Subtitle 2"/>
          <p:cNvSpPr>
            <a:spLocks noGrp="1"/>
          </p:cNvSpPr>
          <p:nvPr>
            <p:ph type="subTitle" idx="1"/>
          </p:nvPr>
        </p:nvSpPr>
        <p:spPr/>
        <p:txBody>
          <a:bodyPr/>
          <a:lstStyle/>
          <a:p>
            <a:r>
              <a:rPr lang="en-US" dirty="0" smtClean="0">
                <a:solidFill>
                  <a:schemeClr val="tx1"/>
                </a:solidFill>
              </a:rPr>
              <a:t>Modeling the Age of Jackson Prompt</a:t>
            </a:r>
            <a:endParaRPr lang="en-US"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Jackson Prompt</a:t>
            </a:r>
            <a:endParaRPr lang="en-US" dirty="0"/>
          </a:p>
        </p:txBody>
      </p:sp>
      <p:sp>
        <p:nvSpPr>
          <p:cNvPr id="3" name="Content Placeholder 2"/>
          <p:cNvSpPr>
            <a:spLocks noGrp="1"/>
          </p:cNvSpPr>
          <p:nvPr>
            <p:ph idx="1"/>
          </p:nvPr>
        </p:nvSpPr>
        <p:spPr/>
        <p:txBody>
          <a:bodyPr/>
          <a:lstStyle/>
          <a:p>
            <a:r>
              <a:rPr lang="en-US" dirty="0" smtClean="0"/>
              <a:t>Jacksonian</a:t>
            </a:r>
            <a:r>
              <a:rPr lang="en-US" dirty="0" smtClean="0"/>
              <a:t> Democrats viewed themselves as the guardians of the United States Constitution, political democracy, Individual liberty, and equality of economic opportunity.</a:t>
            </a:r>
          </a:p>
          <a:p>
            <a:r>
              <a:rPr lang="en-US" dirty="0" smtClean="0"/>
              <a:t>In light of the following documents, and your knowledge of the 1820’s and 1830’s, to what extent do you agree with the </a:t>
            </a:r>
            <a:r>
              <a:rPr lang="en-US" dirty="0" smtClean="0"/>
              <a:t>Jacksonians</a:t>
            </a:r>
            <a:r>
              <a:rPr lang="en-US" dirty="0" smtClean="0"/>
              <a:t>’ view of themselves?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1</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			Economically Jackson believed that the bank of the United States was a horrible monster.  In document B Jackson discusses that the “great evils to our country and its institutions might flow from such a concentration of power in the hands of a few men.”  This shows that Jacksonians did not like the idea of a big bank and that it was evil.  Since most people thought that a few people should not control the countries wealth, Jacksonians wanted to stop them and declared that what they were doing was unconstitutional.  This killed the bank making Jackson look like his old war hero self.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1</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			</a:t>
            </a:r>
            <a:r>
              <a:rPr lang="en-US" dirty="0" smtClean="0">
                <a:solidFill>
                  <a:schemeClr val="accent2"/>
                </a:solidFill>
              </a:rPr>
              <a:t>Economically Jackson believed that the bank of the United States was a horrible monster.  </a:t>
            </a:r>
            <a:r>
              <a:rPr lang="en-US" dirty="0" smtClean="0">
                <a:solidFill>
                  <a:schemeClr val="bg1"/>
                </a:solidFill>
              </a:rPr>
              <a:t>In document B Jackson discusses that the “great evils to our country and its institutions might flow from such a concentration of power in the hands of a few men.”  </a:t>
            </a:r>
            <a:r>
              <a:rPr lang="en-US" dirty="0" smtClean="0">
                <a:solidFill>
                  <a:schemeClr val="accent1"/>
                </a:solidFill>
              </a:rPr>
              <a:t>This shows that Jacksonians did not like the idea of a big bank and that it was evil.  Since most people thought that a few people should not control the countries wealth, Jacksonians wanted to stop them and declared that what they were doing was unconstitutional.  This killed the bank making Jackson look like his old war hero self.    </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2</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solidFill>
                  <a:schemeClr val="bg1"/>
                </a:solidFill>
              </a:rPr>
              <a:t>			</a:t>
            </a:r>
            <a:r>
              <a:rPr lang="en-US" dirty="0" smtClean="0"/>
              <a:t>Economically Jacksonians believed that they were protectors of the constitution and the everyday man.  During the Bank War, Andrew Jackson felt that men like Nicholas Biddle were putting to much power and money in the hands of the elite.  Since Jacksonians believed in a strict interpretation of the Constitution, the idea of a national bank was considered to be unconstitutional.  Jackson felt it necessary, as president, to use his constitutional right to veto the recharter of the Bank of the United States in order to destroy it. (Document B)  Through this he was able to cripple the bank and set the stage for a showdown between him and the newly developed Whig Party.    Although men like Daniel Webster from the Whig party looked upon Jackson’s veto as a danger to liberty, (Document C) Jacksonians looked at it as his mandate for the upcoming presidential election.  In the election of 1832, Andrew Jackson was overwhelmingly reelected over Henry Clay and the Whig Party reaffirming the Jacksons stance on the bank and defending the rights of the people.  </a:t>
            </a:r>
          </a:p>
          <a:p>
            <a:pPr algn="ctr">
              <a:buNone/>
            </a:pPr>
            <a:endParaRPr lang="en-US" dirty="0" smtClean="0"/>
          </a:p>
          <a:p>
            <a:pPr algn="ctr">
              <a:buNone/>
            </a:pPr>
            <a:r>
              <a:rPr lang="en-US" dirty="0" smtClean="0"/>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2</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			</a:t>
            </a:r>
            <a:r>
              <a:rPr lang="en-US" dirty="0" smtClean="0">
                <a:solidFill>
                  <a:srgbClr val="800000"/>
                </a:solidFill>
              </a:rPr>
              <a:t>Economically Jacksonians believed that they were protectors of the constitution and the everyday man.  </a:t>
            </a:r>
            <a:r>
              <a:rPr lang="en-US" dirty="0" smtClean="0">
                <a:solidFill>
                  <a:schemeClr val="bg1"/>
                </a:solidFill>
              </a:rPr>
              <a:t>During the Bank War, Andrew Jackson felt that men like </a:t>
            </a:r>
            <a:r>
              <a:rPr lang="en-US" u="sng" dirty="0" smtClean="0">
                <a:solidFill>
                  <a:schemeClr val="bg1"/>
                </a:solidFill>
              </a:rPr>
              <a:t>Nicholas Biddle </a:t>
            </a:r>
            <a:r>
              <a:rPr lang="en-US" dirty="0" smtClean="0">
                <a:solidFill>
                  <a:schemeClr val="bg1"/>
                </a:solidFill>
              </a:rPr>
              <a:t>were putting to much power and money in the hands of the elite.</a:t>
            </a:r>
            <a:r>
              <a:rPr lang="en-US" dirty="0" smtClean="0">
                <a:solidFill>
                  <a:schemeClr val="tx2"/>
                </a:solidFill>
              </a:rPr>
              <a:t>  Since Jacksonians believed in a </a:t>
            </a:r>
            <a:r>
              <a:rPr lang="en-US" u="sng" dirty="0" smtClean="0">
                <a:solidFill>
                  <a:schemeClr val="tx2"/>
                </a:solidFill>
              </a:rPr>
              <a:t>strict interpretation</a:t>
            </a:r>
            <a:r>
              <a:rPr lang="en-US" dirty="0" smtClean="0">
                <a:solidFill>
                  <a:schemeClr val="tx2"/>
                </a:solidFill>
              </a:rPr>
              <a:t> of the Constitution, the idea of a national bank was considered to be unconstitutional.  Jackson felt it necessary, as president, to use his </a:t>
            </a:r>
            <a:r>
              <a:rPr lang="en-US" u="sng" dirty="0" smtClean="0">
                <a:solidFill>
                  <a:schemeClr val="tx2"/>
                </a:solidFill>
              </a:rPr>
              <a:t>constitutional right to veto</a:t>
            </a:r>
            <a:r>
              <a:rPr lang="en-US" dirty="0" smtClean="0">
                <a:solidFill>
                  <a:schemeClr val="tx2"/>
                </a:solidFill>
              </a:rPr>
              <a:t> the recharter of the Bank of the United States in order to destroy it. (Document B)  Through this he was able to cripple the bank and set the stage for a showdown between him and the newly developed </a:t>
            </a:r>
            <a:r>
              <a:rPr lang="en-US" u="sng" dirty="0" smtClean="0">
                <a:solidFill>
                  <a:schemeClr val="tx2"/>
                </a:solidFill>
              </a:rPr>
              <a:t>Whig Party</a:t>
            </a:r>
            <a:r>
              <a:rPr lang="en-US" dirty="0" smtClean="0">
                <a:solidFill>
                  <a:schemeClr val="tx2"/>
                </a:solidFill>
              </a:rPr>
              <a:t>.    Although men like Daniel Webster from the Whig party looked upon Jackson’s veto as a danger to liberty, (Document C) Jacksonians looked at it as his </a:t>
            </a:r>
            <a:r>
              <a:rPr lang="en-US" u="sng" dirty="0" smtClean="0">
                <a:solidFill>
                  <a:schemeClr val="tx2"/>
                </a:solidFill>
              </a:rPr>
              <a:t>mandate for the upcoming presidential election</a:t>
            </a:r>
            <a:r>
              <a:rPr lang="en-US" dirty="0" smtClean="0">
                <a:solidFill>
                  <a:schemeClr val="tx2"/>
                </a:solidFill>
              </a:rPr>
              <a:t>.  In the </a:t>
            </a:r>
            <a:r>
              <a:rPr lang="en-US" u="sng" dirty="0" smtClean="0">
                <a:solidFill>
                  <a:schemeClr val="tx2"/>
                </a:solidFill>
              </a:rPr>
              <a:t>election of 1832</a:t>
            </a:r>
            <a:r>
              <a:rPr lang="en-US" dirty="0" smtClean="0">
                <a:solidFill>
                  <a:schemeClr val="tx2"/>
                </a:solidFill>
              </a:rPr>
              <a:t>, Andrew Jackson was overwhelmingly reelected over </a:t>
            </a:r>
            <a:r>
              <a:rPr lang="en-US" u="sng" dirty="0" smtClean="0">
                <a:solidFill>
                  <a:schemeClr val="tx2"/>
                </a:solidFill>
              </a:rPr>
              <a:t>Henry Clay </a:t>
            </a:r>
            <a:r>
              <a:rPr lang="en-US" dirty="0" smtClean="0">
                <a:solidFill>
                  <a:schemeClr val="tx2"/>
                </a:solidFill>
              </a:rPr>
              <a:t>and the Whig Party, reaffirming the Jacksons stance on the bank and defending the rights of the people. </a:t>
            </a:r>
          </a:p>
          <a:p>
            <a:pPr algn="ctr">
              <a:buNone/>
            </a:pPr>
            <a:endParaRPr lang="en-US" dirty="0" smtClean="0"/>
          </a:p>
          <a:p>
            <a:pPr algn="ctr">
              <a:buNone/>
            </a:pPr>
            <a:r>
              <a:rPr lang="en-US" dirty="0"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mc:AlternateContent>
          <mc:Choice xmlns:ma="http://schemas.microsoft.com/office/mac/drawingml/2008/main" Requires="ma">
            <a:blipFill rotWithShape="1">
              <a:blip r:embed="rId2"/>
              <a:stretch>
                <a:fillRect/>
              </a:stretch>
            </a:blipFill>
          </mc:Choice>
          <mc:Fallback>
            <a:blipFill rotWithShape="1">
              <a:blip r:embed="rId3"/>
              <a:stretch>
                <a:fillRect/>
              </a:stretch>
            </a:blipFill>
          </mc:Fallback>
        </mc:AlternateContent>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565</TotalTime>
  <Words>701</Words>
  <Application>Microsoft Macintosh PowerPoint</Application>
  <PresentationFormat>On-screen Show (4:3)</PresentationFormat>
  <Paragraphs>17</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Office Theme</vt:lpstr>
      <vt:lpstr>Good and Bad </vt:lpstr>
      <vt:lpstr>Jackson Prompt</vt:lpstr>
      <vt:lpstr>Model 1</vt:lpstr>
      <vt:lpstr>Model 1</vt:lpstr>
      <vt:lpstr>Model 2</vt:lpstr>
      <vt:lpstr>Model 2</vt:lpstr>
      <vt:lpstr>Slide 7</vt:lpstr>
    </vt:vector>
  </TitlesOfParts>
  <Company>Township High School District 214</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Good and Bad </dc:title>
  <dc:creator>Buffalo Grove High School</dc:creator>
  <cp:lastModifiedBy>Buffalo Grive High School</cp:lastModifiedBy>
  <cp:revision>10</cp:revision>
  <dcterms:created xsi:type="dcterms:W3CDTF">2011-11-03T15:24:02Z</dcterms:created>
  <dcterms:modified xsi:type="dcterms:W3CDTF">2011-11-03T17:08:44Z</dcterms:modified>
</cp:coreProperties>
</file>